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2" autoAdjust="0"/>
    <p:restoredTop sz="94660"/>
  </p:normalViewPr>
  <p:slideViewPr>
    <p:cSldViewPr>
      <p:cViewPr>
        <p:scale>
          <a:sx n="72" d="100"/>
          <a:sy n="72" d="100"/>
        </p:scale>
        <p:origin x="-123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F3DDB-4370-4BF4-8FCC-584E41A613E1}" type="datetimeFigureOut">
              <a:rPr lang="ru-RU" smtClean="0"/>
              <a:t>21.12.2022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3D594-234E-409F-8E57-31190A1F38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812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3D594-234E-409F-8E57-31190A1F38D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32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21.12.2022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21.12.2022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21.12.2022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21.12.2022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-36512" y="380256"/>
            <a:ext cx="9145016" cy="1752600"/>
          </a:xfrm>
        </p:spPr>
        <p:txBody>
          <a:bodyPr anchor="ctr"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Государственное б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юджетное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профессиональное образовательное учреждение Московский автомобильно-дорожный колледж имени А.А. Николаева</a:t>
            </a:r>
          </a:p>
          <a:p>
            <a:endParaRPr lang="ru-RU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348880"/>
            <a:ext cx="8164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Открытая исследовательская культурологическая олимпиада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«История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культура храмов столицы и городов России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23928" y="3896524"/>
            <a:ext cx="4968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Выполнила студентка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группы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1ИП1</a:t>
            </a:r>
          </a:p>
          <a:p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Навлютова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Румия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Дамировна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Злобин Илья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Геннадьевич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5949" y="6043298"/>
            <a:ext cx="1176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</a:t>
            </a:r>
          </a:p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5748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37360" y="677009"/>
            <a:ext cx="620299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На территории монастыря находится одноглавый собор Покрова Пресвятой Богородицы а также пятиглавый храм Воскресения Словущего и трёхъярусная колокольня. Храмы окружает обширный Таганский парк, на территории есть святой источник.</a:t>
            </a:r>
          </a:p>
          <a:p>
            <a:r>
              <a:rPr lang="ru-RU" sz="2000" dirty="0"/>
              <a:t>В монастыре есть церковная лавка, где продаются иконы Святой Матроны самых разных форматов — от маленьких карманных до больших храмового формата, также там можно купить церковную утварь, масло, свечи, книги и многое другое</a:t>
            </a:r>
            <a:r>
              <a:rPr lang="ru-RU" sz="2000" dirty="0" smtClean="0"/>
              <a:t>.</a:t>
            </a:r>
          </a:p>
          <a:p>
            <a:endParaRPr lang="ru-RU" sz="2000" dirty="0"/>
          </a:p>
          <a:p>
            <a:r>
              <a:rPr lang="ru-RU" sz="2000" b="1" dirty="0"/>
              <a:t>Высота колокольни Покровского монастыря — 30 </a:t>
            </a:r>
            <a:r>
              <a:rPr lang="ru-RU" sz="2000" b="1" dirty="0" smtClean="0"/>
              <a:t>метров</a:t>
            </a:r>
          </a:p>
          <a:p>
            <a:endParaRPr lang="ru-RU" sz="2000" b="1" dirty="0"/>
          </a:p>
          <a:p>
            <a:r>
              <a:rPr lang="ru-RU" sz="2000" dirty="0"/>
              <a:t>В старые времена на месте монастыря было кладбище, где хоронили бездомных, бродяг и странников. В XVII веке царь Михаил Фёдорович повелел основать здесь монастырь, и поначалу его так и звали — монастырь на Убогих домах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3116611" y="231031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История Храма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347226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908720"/>
            <a:ext cx="76328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Во время Отечественной войны 1812 года монастырь занял генерал армии Наполеона, и он был почти полностью разорён. Во второй раз монастырь пострадал в 1920-х годах. Времена НЭПа оказались для него самыми губительными — колокольню взорвали, в бывших монашеских обителях и аудиториях духовной семинарии открылись разные конторы и увеселительные заведения. В послевоенные годы монастырь пришёл в полное запустение, и лишь в середине 1990-х был возрождён и снова передан Русской православной церкви.</a:t>
            </a:r>
          </a:p>
        </p:txBody>
      </p:sp>
    </p:spTree>
    <p:extLst>
      <p:ext uri="{BB962C8B-B14F-4D97-AF65-F5344CB8AC3E}">
        <p14:creationId xmlns:p14="http://schemas.microsoft.com/office/powerpoint/2010/main" val="2146647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mg.tourister.ru/files/1/6/8/1/7/5/9/5/origi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7086222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7257" y="6093296"/>
            <a:ext cx="900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smtClean="0"/>
              <a:t>www.tourister.ru/world/europe/russia/city/moscow/temples/29725#istoriya-i-arhitektura-monastyrya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208149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4091" y="411763"/>
            <a:ext cx="3248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Вопросы для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жителей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0315" y="866329"/>
                <a:ext cx="30107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∎</m:t>
                    </m:r>
                  </m:oMath>
                </a14:m>
                <a:r>
                  <a:rPr lang="ru-RU" dirty="0"/>
                  <a:t> </a:t>
                </a:r>
                <a:r>
                  <a:rPr lang="ru-RU" dirty="0" smtClean="0"/>
                  <a:t>Откуда вы узнали о </a:t>
                </a:r>
                <a:r>
                  <a:rPr lang="ru-RU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Храме?</a:t>
                </a:r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15" y="866329"/>
                <a:ext cx="3010761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8197" r="-810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835696" y="1556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3528" y="1226465"/>
                <a:ext cx="16850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∎ </m:t>
                      </m:r>
                      <m:r>
                        <a:rPr lang="ru-RU" b="0" i="1" smtClean="0">
                          <a:latin typeface="Cambria Math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Откуда Вы?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26465"/>
                <a:ext cx="1685077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1520" y="1498577"/>
                <a:ext cx="47724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∎  Повлияли ли на вашу жизнь</m:t>
                      </m:r>
                      <m:r>
                        <m:rPr>
                          <m:nor/>
                        </m:rPr>
                        <a:rPr lang="ru-RU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этот </m:t>
                      </m:r>
                      <m:r>
                        <a:rPr lang="ru-RU" b="0" i="1" smtClean="0">
                          <a:latin typeface="Cambria Math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Храм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498577"/>
                <a:ext cx="4772460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79067"/>
            <a:ext cx="3565641" cy="4754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01517"/>
            <a:ext cx="4759316" cy="2931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0819" y="5939988"/>
            <a:ext cx="373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https://www.miloserdie.ru/special/matrona/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7462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9832" y="404664"/>
            <a:ext cx="3033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 </a:t>
            </a:r>
            <a:r>
              <a:rPr lang="ru-RU" sz="3200" b="1" dirty="0">
                <a:cs typeface="Times New Roman" panose="02020603050405020304" pitchFamily="18" charset="0"/>
              </a:rPr>
              <a:t>Выводы </a:t>
            </a:r>
            <a:r>
              <a:rPr lang="ru-RU" sz="3200" b="1" dirty="0" smtClean="0">
                <a:cs typeface="Times New Roman" panose="02020603050405020304" pitchFamily="18" charset="0"/>
              </a:rPr>
              <a:t>опроса</a:t>
            </a:r>
            <a:endParaRPr lang="ru-RU" sz="3200" b="1" dirty="0"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681" y="1196752"/>
            <a:ext cx="89823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По полученной информации от </a:t>
            </a:r>
            <a:r>
              <a:rPr lang="ru-RU" sz="2400" dirty="0"/>
              <a:t>верующих</a:t>
            </a:r>
            <a:r>
              <a:rPr lang="ru-RU" sz="2400" dirty="0" smtClean="0"/>
              <a:t>, оказалось, что </a:t>
            </a:r>
            <a:r>
              <a:rPr lang="ru-RU" sz="2400" dirty="0"/>
              <a:t>святая блаженная Матрона </a:t>
            </a:r>
            <a:r>
              <a:rPr lang="ru-RU" sz="2400" dirty="0" smtClean="0"/>
              <a:t>помогает </a:t>
            </a:r>
            <a:r>
              <a:rPr lang="ru-RU" sz="2400" dirty="0"/>
              <a:t>в самых разных бедах и скорбях: тяжёлых болезнях, </a:t>
            </a:r>
            <a:r>
              <a:rPr lang="ru-RU" sz="2400" dirty="0" smtClean="0"/>
              <a:t>потере </a:t>
            </a:r>
            <a:r>
              <a:rPr lang="ru-RU" sz="2400" dirty="0"/>
              <a:t>близких, </a:t>
            </a:r>
            <a:r>
              <a:rPr lang="ru-RU" sz="2400" dirty="0" smtClean="0"/>
              <a:t>бесплодии и т.д.. </a:t>
            </a:r>
          </a:p>
          <a:p>
            <a:r>
              <a:rPr lang="ru-RU" sz="2400" dirty="0" smtClean="0"/>
              <a:t>1.</a:t>
            </a:r>
            <a:r>
              <a:rPr lang="en-US" sz="2400" dirty="0" smtClean="0"/>
              <a:t>“</a:t>
            </a:r>
            <a:r>
              <a:rPr lang="ru-RU" sz="2400" dirty="0" smtClean="0"/>
              <a:t>Узнала по телевизору, приехала в храм молилась, просила помочь от бесплодия, родились близнецы, приехала из Ижевска, Удмуртия</a:t>
            </a:r>
            <a:r>
              <a:rPr lang="en-US" sz="2400" dirty="0" smtClean="0"/>
              <a:t>”</a:t>
            </a:r>
            <a:endParaRPr lang="ru-RU" sz="2400" dirty="0" smtClean="0"/>
          </a:p>
          <a:p>
            <a:r>
              <a:rPr lang="ru-RU" sz="2400" dirty="0" smtClean="0"/>
              <a:t>2. Муж по религии мусульманин, ожидал супругу, которая пришла помолиться (имеющие другую веру также посещают данное место).</a:t>
            </a:r>
          </a:p>
          <a:p>
            <a:r>
              <a:rPr lang="ru-RU" sz="2400" dirty="0" smtClean="0"/>
              <a:t>3. Просила у Матроны, чтобы дети переехали жить вместе с ней, и она благодарна, исполнилось её просьба.</a:t>
            </a:r>
          </a:p>
          <a:p>
            <a:r>
              <a:rPr lang="ru-RU" sz="2400" dirty="0" smtClean="0"/>
              <a:t>4. Он с Санкт-Петербурга, она с Калининграда – встретились в Храме, поженились.</a:t>
            </a:r>
          </a:p>
        </p:txBody>
      </p:sp>
    </p:spTree>
    <p:extLst>
      <p:ext uri="{BB962C8B-B14F-4D97-AF65-F5344CB8AC3E}">
        <p14:creationId xmlns:p14="http://schemas.microsoft.com/office/powerpoint/2010/main" val="142423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20522" y="332656"/>
            <a:ext cx="1399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910426"/>
            <a:ext cx="784887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Наша гипотеза подтвердилась</a:t>
            </a:r>
            <a:r>
              <a:rPr lang="ru-RU" sz="2800" b="1" dirty="0"/>
              <a:t>. </a:t>
            </a:r>
            <a:r>
              <a:rPr lang="ru-RU" sz="2800" b="1" dirty="0" smtClean="0"/>
              <a:t>Храм Пресвятой Богородицы </a:t>
            </a:r>
            <a:r>
              <a:rPr lang="ru-RU" sz="2800" dirty="0" smtClean="0">
                <a:cs typeface="Times New Roman" panose="02020603050405020304" pitchFamily="18" charset="0"/>
              </a:rPr>
              <a:t>положительно </a:t>
            </a:r>
            <a:r>
              <a:rPr lang="ru-RU" sz="2800" dirty="0">
                <a:cs typeface="Times New Roman" panose="02020603050405020304" pitchFamily="18" charset="0"/>
              </a:rPr>
              <a:t>сказывается на </a:t>
            </a:r>
            <a:r>
              <a:rPr lang="ru-RU" sz="2800" dirty="0"/>
              <a:t>перспективном росте духовно-нравственной </a:t>
            </a:r>
            <a:r>
              <a:rPr lang="ru-RU" sz="2800" dirty="0" smtClean="0"/>
              <a:t>культуры России. Россиянам не безразличен этот </a:t>
            </a:r>
            <a:r>
              <a:rPr lang="ru-RU" sz="2800" dirty="0"/>
              <a:t>Х</a:t>
            </a:r>
            <a:r>
              <a:rPr lang="ru-RU" sz="2800" dirty="0" smtClean="0"/>
              <a:t>рам</a:t>
            </a:r>
            <a:r>
              <a:rPr lang="ru-RU" sz="2800" dirty="0"/>
              <a:t>. </a:t>
            </a:r>
            <a:endParaRPr lang="ru-RU" sz="2800" dirty="0" smtClean="0"/>
          </a:p>
          <a:p>
            <a:r>
              <a:rPr lang="ru-RU" sz="2800" dirty="0" smtClean="0"/>
              <a:t>Они посещают</a:t>
            </a:r>
            <a:r>
              <a:rPr lang="ru-RU" sz="2800" dirty="0"/>
              <a:t> </a:t>
            </a:r>
            <a:r>
              <a:rPr lang="ru-RU" sz="2800" dirty="0" smtClean="0"/>
              <a:t>Храм. Храм вносит свой вклад в духовное развитие Москвы. </a:t>
            </a:r>
          </a:p>
          <a:p>
            <a:r>
              <a:rPr lang="ru-RU" sz="2800" dirty="0" smtClean="0"/>
              <a:t>Исходя из вышеизложенного, мною был сделан вывод о том, что </a:t>
            </a:r>
            <a:r>
              <a:rPr lang="ru-RU" sz="2800" dirty="0" err="1" smtClean="0"/>
              <a:t>Матронушка</a:t>
            </a:r>
            <a:r>
              <a:rPr lang="ru-RU" sz="2800" dirty="0" smtClean="0"/>
              <a:t> при жизни помогала и поддерживала обращающихся к ней людей со светлыми душами, а также продолжает помогать им даже после смерти.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148858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35896" y="467961"/>
            <a:ext cx="1819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Источники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11561" y="1166175"/>
            <a:ext cx="79208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smtClean="0"/>
              <a:t>www.tourister.ru/world/europe/russia/city/moscow/temples/29725#istoriya-i-arhitektura-monastyrya</a:t>
            </a:r>
            <a:endParaRPr lang="ru-RU" sz="2400" dirty="0" smtClean="0"/>
          </a:p>
          <a:p>
            <a:r>
              <a:rPr lang="en-US" sz="2400" dirty="0"/>
              <a:t>https://ru.wikipedia.org/wiki/%D0%9F%D0%BE%D0%BA%D1%80%D0%BE%D0%B2%D1%81%D0%BA%D0%B8%D0%B9_%D0%BC%D0%BE%D0%BD%D0%B0%D1%81%D1%82%D1%8B%D1%80%D1%8C_(%D0%9C%D0%BE%D1%81%D0%BA%D0%B2%D0%B0</a:t>
            </a:r>
            <a:r>
              <a:rPr lang="en-US" sz="2400" dirty="0" smtClean="0"/>
              <a:t>)</a:t>
            </a:r>
            <a:endParaRPr lang="ru-RU" sz="2400" dirty="0" smtClean="0"/>
          </a:p>
          <a:p>
            <a:r>
              <a:rPr lang="en-US" sz="2400" dirty="0"/>
              <a:t>https://www.miloserdie.ru/special/matrona/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61259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95736" y="35730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8136904" cy="6120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39752" y="387821"/>
            <a:ext cx="39789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 smtClean="0">
                <a:cs typeface="Times New Roman" panose="02020603050405020304" pitchFamily="18" charset="0"/>
              </a:rPr>
              <a:t>Значение </a:t>
            </a:r>
            <a:r>
              <a:rPr lang="ru-RU" sz="2800" b="1" dirty="0" smtClean="0"/>
              <a:t>Храма </a:t>
            </a:r>
            <a:r>
              <a:rPr lang="ru-RU" sz="2800" b="1" dirty="0"/>
              <a:t>Покрова </a:t>
            </a:r>
            <a:endParaRPr lang="ru-RU" sz="2800" b="1" dirty="0" smtClean="0"/>
          </a:p>
          <a:p>
            <a:pPr algn="ctr"/>
            <a:r>
              <a:rPr lang="ru-RU" sz="2800" b="1" dirty="0" smtClean="0"/>
              <a:t>Пресвятой </a:t>
            </a:r>
            <a:r>
              <a:rPr lang="ru-RU" sz="2800" b="1" dirty="0"/>
              <a:t>Богородицы </a:t>
            </a:r>
            <a:endParaRPr lang="ru-RU" sz="2800" b="1" dirty="0" smtClean="0"/>
          </a:p>
          <a:p>
            <a:pPr algn="ctr"/>
            <a:r>
              <a:rPr lang="ru-RU" sz="2800" b="1" dirty="0" smtClean="0"/>
              <a:t>на Таганке</a:t>
            </a:r>
            <a:endParaRPr lang="ru-RU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66395" y="5951021"/>
            <a:ext cx="8138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smtClean="0"/>
              <a:t>www.tourister.ru/world/europe/russia/city/moscow/temples/29725#istoriya-i-arhitektura-monastyrya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187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6155" y="404664"/>
            <a:ext cx="4200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 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исследования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07704" y="1052736"/>
                <a:ext cx="52870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∎</m:t>
                    </m:r>
                  </m:oMath>
                </a14:m>
                <a:r>
                  <a:rPr lang="ru-RU" b="1" dirty="0" smtClean="0">
                    <a:cs typeface="Times New Roman" panose="02020603050405020304" pitchFamily="18" charset="0"/>
                  </a:rPr>
                  <a:t> </a:t>
                </a:r>
                <a:r>
                  <a:rPr lang="ru-RU" b="1" dirty="0" smtClean="0"/>
                  <a:t>Храм </a:t>
                </a:r>
                <a:r>
                  <a:rPr lang="ru-RU" b="1" dirty="0"/>
                  <a:t>Покрова </a:t>
                </a:r>
                <a:r>
                  <a:rPr lang="ru-RU" b="1" dirty="0" smtClean="0"/>
                  <a:t>Пресвятой </a:t>
                </a:r>
                <a:r>
                  <a:rPr lang="ru-RU" b="1" dirty="0"/>
                  <a:t>Богородицы </a:t>
                </a:r>
                <a:r>
                  <a:rPr lang="ru-RU" b="1" dirty="0" smtClean="0"/>
                  <a:t>на Таганке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1052736"/>
                <a:ext cx="5287025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843808" y="22768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57709"/>
            <a:ext cx="7400305" cy="4162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7771" y="6087941"/>
            <a:ext cx="900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smtClean="0"/>
              <a:t>www.tourister.ru/world/europe/russia/city/moscow/temples/29725#istoriya-i-arhitektura-monastyrya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2695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09" y="206642"/>
            <a:ext cx="8136904" cy="610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224598" y="188640"/>
            <a:ext cx="2571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/>
              <a:t>Актуальность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1640" y="3219087"/>
            <a:ext cx="7157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</a:t>
            </a:r>
            <a:r>
              <a:rPr lang="ru-RU" sz="2400" dirty="0" smtClean="0"/>
              <a:t>Мечты воплощаются в реальность</a:t>
            </a:r>
            <a:r>
              <a:rPr lang="en-US" sz="2400" dirty="0" smtClean="0"/>
              <a:t>”</a:t>
            </a:r>
            <a:r>
              <a:rPr lang="ru-RU" sz="2400" dirty="0" smtClean="0"/>
              <a:t> </a:t>
            </a:r>
          </a:p>
          <a:p>
            <a:pPr algn="ctr"/>
            <a:r>
              <a:rPr lang="ru-RU" sz="2400" dirty="0" smtClean="0"/>
              <a:t>Данная </a:t>
            </a:r>
            <a:r>
              <a:rPr lang="ru-RU" sz="2400" dirty="0"/>
              <a:t>тема </a:t>
            </a:r>
            <a:r>
              <a:rPr lang="ru-RU" sz="2400" dirty="0" smtClean="0"/>
              <a:t>актуальна тем, что </a:t>
            </a:r>
            <a:r>
              <a:rPr lang="ru-RU" sz="2400" dirty="0"/>
              <a:t>без прошлого нет будущего. Для </a:t>
            </a:r>
            <a:r>
              <a:rPr lang="ru-RU" sz="2400" dirty="0" smtClean="0"/>
              <a:t>повышения у людей уровня духовности, а именно </a:t>
            </a:r>
            <a:r>
              <a:rPr lang="ru-RU" sz="2400" dirty="0"/>
              <a:t>подрастающего </a:t>
            </a:r>
            <a:r>
              <a:rPr lang="ru-RU" sz="2400" dirty="0" smtClean="0"/>
              <a:t>поколения, </a:t>
            </a:r>
            <a:r>
              <a:rPr lang="ru-RU" sz="2400" dirty="0"/>
              <a:t>необходимо, чтобы </a:t>
            </a:r>
            <a:r>
              <a:rPr lang="ru-RU" sz="2400" dirty="0" smtClean="0"/>
              <a:t>все </a:t>
            </a:r>
            <a:r>
              <a:rPr lang="ru-RU" sz="2400" dirty="0"/>
              <a:t>знали историю и традиции </a:t>
            </a:r>
            <a:r>
              <a:rPr lang="ru-RU" sz="2400" dirty="0" smtClean="0"/>
              <a:t>своего народа и Родины. Ведь духовность это прежде всего чистота и вера, которая даёт нам силы преодолевать трудности в жизни.</a:t>
            </a:r>
          </a:p>
        </p:txBody>
      </p:sp>
    </p:spTree>
    <p:extLst>
      <p:ext uri="{BB962C8B-B14F-4D97-AF65-F5344CB8AC3E}">
        <p14:creationId xmlns:p14="http://schemas.microsoft.com/office/powerpoint/2010/main" val="489091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27784" y="404664"/>
            <a:ext cx="3754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052736"/>
            <a:ext cx="74911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cs typeface="Times New Roman" panose="02020603050405020304" pitchFamily="18" charset="0"/>
              </a:rPr>
              <a:t>Цель: </a:t>
            </a:r>
            <a:r>
              <a:rPr lang="ru-RU" sz="2000" dirty="0">
                <a:cs typeface="Times New Roman" panose="02020603050405020304" pitchFamily="18" charset="0"/>
              </a:rPr>
              <a:t>и</a:t>
            </a:r>
            <a:r>
              <a:rPr lang="ru-RU" sz="2000" dirty="0" smtClean="0">
                <a:cs typeface="Times New Roman" panose="02020603050405020304" pitchFamily="18" charset="0"/>
              </a:rPr>
              <a:t>зучить </a:t>
            </a:r>
            <a:r>
              <a:rPr lang="ru-RU" sz="2000" dirty="0">
                <a:cs typeface="Times New Roman" panose="02020603050405020304" pitchFamily="18" charset="0"/>
              </a:rPr>
              <a:t>историю храма и рассказать о том, как он повлиял на </a:t>
            </a:r>
            <a:r>
              <a:rPr lang="ru-RU" sz="2000" dirty="0"/>
              <a:t>рост </a:t>
            </a:r>
            <a:endParaRPr lang="ru-RU" sz="2000" dirty="0" smtClean="0"/>
          </a:p>
          <a:p>
            <a:pPr algn="ctr"/>
            <a:r>
              <a:rPr lang="ru-RU" sz="2000" dirty="0" smtClean="0"/>
              <a:t>духовно-нравственной </a:t>
            </a:r>
            <a:r>
              <a:rPr lang="ru-RU" sz="2000" dirty="0"/>
              <a:t>культуры </a:t>
            </a:r>
            <a:r>
              <a:rPr lang="ru-RU" sz="2000" dirty="0" smtClean="0">
                <a:cs typeface="Times New Roman" panose="02020603050405020304" pitchFamily="18" charset="0"/>
              </a:rPr>
              <a:t>города Москвы</a:t>
            </a:r>
            <a:endParaRPr lang="ru-RU" sz="2000" b="1" dirty="0"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63524"/>
            <a:ext cx="4924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Задачи</a:t>
            </a:r>
            <a:r>
              <a:rPr lang="ru-RU" b="1" dirty="0" smtClean="0"/>
              <a:t>: </a:t>
            </a:r>
            <a:r>
              <a:rPr lang="ru-RU" dirty="0" smtClean="0"/>
              <a:t>∎ </a:t>
            </a:r>
            <a:r>
              <a:rPr lang="ru-RU" dirty="0"/>
              <a:t>Собрать </a:t>
            </a:r>
            <a:r>
              <a:rPr lang="ru-RU" dirty="0" smtClean="0"/>
              <a:t>подробную информацию </a:t>
            </a:r>
            <a:r>
              <a:rPr lang="ru-RU" dirty="0"/>
              <a:t>о </a:t>
            </a:r>
            <a:r>
              <a:rPr lang="ru-RU" dirty="0" smtClean="0"/>
              <a:t>храме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75656" y="2060848"/>
                <a:ext cx="4328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Определить местонахождение</m:t>
                      </m:r>
                      <m:r>
                        <m:rPr>
                          <m:nor/>
                        </m:rPr>
                        <a:rPr lang="ru-RU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храма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060848"/>
                <a:ext cx="4328429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51753" y="2348880"/>
                <a:ext cx="3236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∎</m:t>
                    </m:r>
                  </m:oMath>
                </a14:m>
                <a:r>
                  <a:rPr lang="ru-RU" dirty="0"/>
                  <a:t>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Совершить опрос 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прихожан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53" y="2348880"/>
                <a:ext cx="3236271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195736" y="37170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1583936" y="2636912"/>
                <a:ext cx="28440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∎ Оформить результаты</m:t>
                    </m:r>
                  </m:oMath>
                </a14:m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936" y="2636912"/>
                <a:ext cx="2844048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807" y="2348880"/>
            <a:ext cx="2629633" cy="3506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5723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095" y="332656"/>
            <a:ext cx="3652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исследования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(эмпирический и теоретический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93684" y="1052736"/>
                <a:ext cx="3422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∎ Сбор информации на сайтах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684" y="1052736"/>
                <a:ext cx="3422732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939203" y="1340768"/>
                <a:ext cx="16081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∎</m:t>
                    </m:r>
                  </m:oMath>
                </a14:m>
                <a:r>
                  <a:rPr lang="ru-RU" dirty="0"/>
                  <a:t> Наблюдение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203" y="1340768"/>
                <a:ext cx="1608133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6557" r="-2273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903987" y="1628800"/>
                <a:ext cx="21162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∎</m:t>
                      </m:r>
                      <m:r>
                        <a:rPr lang="ru-RU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Опрос 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жителей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987" y="1628800"/>
                <a:ext cx="2116285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968566" y="1916832"/>
                <a:ext cx="26997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∎</m:t>
                    </m:r>
                  </m:oMath>
                </a14:m>
                <a:r>
                  <a:rPr lang="ru-RU" dirty="0"/>
                  <a:t> Сортировка информации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566" y="1916832"/>
                <a:ext cx="2699778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6557" r="-903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973911" y="2195572"/>
                <a:ext cx="42066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∎ Описание полученной информации</m:t>
                    </m:r>
                  </m:oMath>
                </a14:m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911" y="2195572"/>
                <a:ext cx="4206601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1311"/>
            <a:ext cx="4176464" cy="5568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657925"/>
            <a:ext cx="2360504" cy="3147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0661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92080" y="260648"/>
            <a:ext cx="3340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Этапы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исследования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15395" y="836712"/>
                <a:ext cx="29450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∎</m:t>
                    </m:r>
                  </m:oMath>
                </a14:m>
                <a:r>
                  <a:rPr lang="ru-RU" dirty="0"/>
                  <a:t> Сбор и анализ информации </a:t>
                </a:r>
                <a:endParaRPr lang="ru-RU" dirty="0" smtClean="0"/>
              </a:p>
              <a:p>
                <a:pPr algn="ctr"/>
                <a:r>
                  <a:rPr lang="ru-RU" dirty="0" smtClean="0"/>
                  <a:t>из </a:t>
                </a:r>
                <a:r>
                  <a:rPr lang="ru-RU" dirty="0"/>
                  <a:t>полученных </a:t>
                </a:r>
                <a:r>
                  <a:rPr lang="ru-RU" dirty="0" smtClean="0"/>
                  <a:t>источников</a:t>
                </a:r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395" y="836712"/>
                <a:ext cx="2945037" cy="646331"/>
              </a:xfrm>
              <a:prstGeom prst="rect">
                <a:avLst/>
              </a:prstGeom>
              <a:blipFill rotWithShape="1">
                <a:blip r:embed="rId3"/>
                <a:stretch>
                  <a:fillRect t="-3774" r="-1035" b="-150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62546" y="1412776"/>
                <a:ext cx="20617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∎ Поездка в храм</m:t>
                      </m:r>
                    </m:oMath>
                  </m:oMathPara>
                </a14:m>
                <a:endParaRPr lang="ru-RU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546" y="1412776"/>
                <a:ext cx="2061782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522316" y="1772816"/>
                <a:ext cx="2650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∎</m:t>
                    </m:r>
                  </m:oMath>
                </a14:m>
                <a:r>
                  <a:rPr lang="ru-RU" dirty="0"/>
                  <a:t> Опрос жителей г. </a:t>
                </a:r>
                <a:r>
                  <a:rPr lang="ru-RU" dirty="0" smtClean="0"/>
                  <a:t>Москва</a:t>
                </a:r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316" y="1772816"/>
                <a:ext cx="2650084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6667" r="-1149" b="-2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545" y="2912571"/>
            <a:ext cx="3952935" cy="2964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7" y="332656"/>
            <a:ext cx="4158461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52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04" y="332656"/>
            <a:ext cx="1647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Гипотеза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172" y="1566669"/>
            <a:ext cx="3237812" cy="431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66669"/>
            <a:ext cx="3234033" cy="4313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764704"/>
            <a:ext cx="8048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Open Sans"/>
              </a:rPr>
              <a:t>Храм </a:t>
            </a:r>
            <a:r>
              <a:rPr lang="ru-RU" sz="2000" dirty="0">
                <a:latin typeface="Open Sans"/>
              </a:rPr>
              <a:t>всегда являлся духовным, нравственным, социальным и культурным центром города и судьба храма неразрывно связана с судьбой его жителей.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18013480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1720" y="44624"/>
            <a:ext cx="4759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/>
              <a:t>История Блаженной Матроны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404664"/>
            <a:ext cx="871296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По «крепости» хозяйство родителей Матроны было на седьмом месте в списке из трехсот </a:t>
            </a:r>
            <a:r>
              <a:rPr lang="ru-RU" dirty="0" smtClean="0"/>
              <a:t>дворов. Родители </a:t>
            </a:r>
            <a:r>
              <a:rPr lang="ru-RU" dirty="0"/>
              <a:t>блаженной Матроны – бывшие крепостные </a:t>
            </a:r>
            <a:r>
              <a:rPr lang="ru-RU" dirty="0" smtClean="0"/>
              <a:t>крестьяне Дмитрий </a:t>
            </a:r>
            <a:r>
              <a:rPr lang="ru-RU" dirty="0"/>
              <a:t>Иванович Никонов и Наталья Никитична </a:t>
            </a:r>
            <a:r>
              <a:rPr lang="ru-RU" dirty="0" smtClean="0"/>
              <a:t>Голикова. Матрона </a:t>
            </a:r>
            <a:r>
              <a:rPr lang="ru-RU" dirty="0"/>
              <a:t>родилась слепой, ее глазные впадины были плотно закрыты </a:t>
            </a:r>
            <a:r>
              <a:rPr lang="ru-RU" dirty="0" smtClean="0"/>
              <a:t>веками. Согласно</a:t>
            </a:r>
            <a:r>
              <a:rPr lang="ru-RU" dirty="0"/>
              <a:t> </a:t>
            </a:r>
            <a:r>
              <a:rPr lang="ru-RU" dirty="0" smtClean="0"/>
              <a:t>житию, блаженная </a:t>
            </a:r>
            <a:r>
              <a:rPr lang="ru-RU" dirty="0"/>
              <a:t>старица Матрона появилась на свет в 1881 году. </a:t>
            </a:r>
            <a:r>
              <a:rPr lang="ru-RU" dirty="0" smtClean="0"/>
              <a:t>Она </a:t>
            </a:r>
            <a:r>
              <a:rPr lang="ru-RU" dirty="0"/>
              <a:t>была шестым ребенком в семье</a:t>
            </a:r>
            <a:r>
              <a:rPr lang="ru-RU" dirty="0" smtClean="0"/>
              <a:t>. </a:t>
            </a:r>
            <a:r>
              <a:rPr lang="ru-RU" dirty="0"/>
              <a:t>В детстве блаженная Матрона большую часть времени проводила дома, молилась по четкам из ста бусин. Любила ходить в храм, подпевала хору, с голоса запоминала тексты службы</a:t>
            </a:r>
            <a:r>
              <a:rPr lang="ru-RU" dirty="0" smtClean="0"/>
              <a:t>. </a:t>
            </a:r>
            <a:r>
              <a:rPr lang="ru-RU" dirty="0"/>
              <a:t>Семья Никоновых была широко известна за пределами </a:t>
            </a:r>
            <a:r>
              <a:rPr lang="ru-RU" dirty="0" err="1"/>
              <a:t>Себино</a:t>
            </a:r>
            <a:r>
              <a:rPr lang="ru-RU" dirty="0"/>
              <a:t>, потому что еще в детстве у Матроны открылся дар исцелять людей с помощью молитвы и давать им мудрые советы, предвидя будущие события</a:t>
            </a:r>
            <a:r>
              <a:rPr lang="ru-RU" dirty="0" smtClean="0"/>
              <a:t>. </a:t>
            </a:r>
            <a:r>
              <a:rPr lang="ru-RU" dirty="0"/>
              <a:t>Б</a:t>
            </a:r>
            <a:r>
              <a:rPr lang="ru-RU" dirty="0" smtClean="0"/>
              <a:t>лаженная </a:t>
            </a:r>
            <a:r>
              <a:rPr lang="ru-RU" dirty="0"/>
              <a:t>Матрона всегда всем говорила: «Не я помогаю, а Господь</a:t>
            </a:r>
            <a:r>
              <a:rPr lang="ru-RU" dirty="0" smtClean="0"/>
              <a:t>». </a:t>
            </a:r>
            <a:r>
              <a:rPr lang="ru-RU" dirty="0"/>
              <a:t>«Я приехала к Матроне, </a:t>
            </a:r>
            <a:r>
              <a:rPr lang="ru-RU" dirty="0" smtClean="0"/>
              <a:t>- вспоминала</a:t>
            </a:r>
            <a:r>
              <a:rPr lang="ru-RU" dirty="0"/>
              <a:t> жительница </a:t>
            </a:r>
            <a:r>
              <a:rPr lang="ru-RU" dirty="0" err="1"/>
              <a:t>Себино</a:t>
            </a:r>
            <a:r>
              <a:rPr lang="ru-RU" dirty="0"/>
              <a:t> Александра </a:t>
            </a:r>
            <a:r>
              <a:rPr lang="ru-RU" dirty="0" err="1"/>
              <a:t>Гуськова</a:t>
            </a:r>
            <a:r>
              <a:rPr lang="ru-RU" dirty="0"/>
              <a:t>, навещавшая старицу в Москве. - Домик </a:t>
            </a:r>
            <a:r>
              <a:rPr lang="ru-RU" dirty="0" err="1"/>
              <a:t>деревянненький</a:t>
            </a:r>
            <a:r>
              <a:rPr lang="ru-RU" dirty="0"/>
              <a:t> был такой. Стучусь. Выходит </a:t>
            </a:r>
            <a:r>
              <a:rPr lang="ru-RU" dirty="0" err="1"/>
              <a:t>хожалка</a:t>
            </a:r>
            <a:r>
              <a:rPr lang="ru-RU" dirty="0"/>
              <a:t>. «Вам кого?» «Я приехала к </a:t>
            </a:r>
            <a:r>
              <a:rPr lang="ru-RU" dirty="0" err="1"/>
              <a:t>Матронушке</a:t>
            </a:r>
            <a:r>
              <a:rPr lang="ru-RU" dirty="0"/>
              <a:t>». «Я не могу вас пустить, я вас не знаю». Дверь открыта была. </a:t>
            </a:r>
            <a:r>
              <a:rPr lang="ru-RU" dirty="0" err="1"/>
              <a:t>Матрюша</a:t>
            </a:r>
            <a:r>
              <a:rPr lang="ru-RU" dirty="0"/>
              <a:t> услышала и говорит оттуда: «Пусти, пусти ее</a:t>
            </a:r>
            <a:r>
              <a:rPr lang="ru-RU" dirty="0" smtClean="0"/>
              <a:t>»». «</a:t>
            </a:r>
            <a:r>
              <a:rPr lang="ru-RU" dirty="0"/>
              <a:t>Годы жизни святой блаженной Матроны в Москве - время жестоких гонений на Церковь и на верующих, - напомнил архимандрит Иов </a:t>
            </a:r>
            <a:r>
              <a:rPr lang="ru-RU" dirty="0" err="1"/>
              <a:t>Гумеров</a:t>
            </a:r>
            <a:r>
              <a:rPr lang="ru-RU" dirty="0"/>
              <a:t>. - Блаженная Матрона была старицей и принимала людей, чтобы им помочь. Это быстро становилось известно соседям и властям. Поскольку она была прозорливой, то знала о грозящей опасности. Сама не боялась за себя, но знала, что могут пострадать хозяева, у которых она жила</a:t>
            </a:r>
            <a:r>
              <a:rPr lang="ru-RU" dirty="0" smtClean="0"/>
              <a:t>». </a:t>
            </a:r>
            <a:r>
              <a:rPr lang="ru-RU" dirty="0"/>
              <a:t>Чтобы не подвергать риску других людей, Матрона часто переезжала с места на место. </a:t>
            </a:r>
            <a:r>
              <a:rPr lang="ru-RU" dirty="0" smtClean="0"/>
              <a:t>Матрона скончалась </a:t>
            </a:r>
            <a:r>
              <a:rPr lang="ru-RU" dirty="0"/>
              <a:t>2 мая 1952 года, похоронили ее 4 мая на Даниловском кладбище в Москве.</a:t>
            </a:r>
          </a:p>
        </p:txBody>
      </p:sp>
    </p:spTree>
    <p:extLst>
      <p:ext uri="{BB962C8B-B14F-4D97-AF65-F5344CB8AC3E}">
        <p14:creationId xmlns:p14="http://schemas.microsoft.com/office/powerpoint/2010/main" val="32118268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оризонт">
  <a:themeElements>
    <a:clrScheme name="Горизонт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Горизонт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Горизонт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1794</TotalTime>
  <Words>666</Words>
  <Application>Microsoft Office PowerPoint</Application>
  <PresentationFormat>Экран (4:3)</PresentationFormat>
  <Paragraphs>69</Paragraphs>
  <Slides>16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Горизонт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Лучик Счастья</dc:creator>
  <cp:lastModifiedBy>Лучик Счастья</cp:lastModifiedBy>
  <cp:revision>28</cp:revision>
  <dcterms:created xsi:type="dcterms:W3CDTF">2022-12-07T20:38:19Z</dcterms:created>
  <dcterms:modified xsi:type="dcterms:W3CDTF">2022-12-21T19:40:08Z</dcterms:modified>
</cp:coreProperties>
</file>